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323" r:id="rId6"/>
    <p:sldId id="262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257" r:id="rId16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A43"/>
    <a:srgbClr val="1738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F3BBB-1BE5-4CF6-8BFC-7559DA28EE32}" v="10" dt="2024-12-03T19:16:58.606"/>
    <p1510:client id="{1D7F131F-2218-40F3-9A17-6FBC511C5B34}" v="186" dt="2024-12-03T19:01:41.070"/>
    <p1510:client id="{E933193F-FF90-4261-A8D3-6E4346E01BA3}" v="278" dt="2024-12-03T17:11:41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15/04/2025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1AFDE44-9A9C-FBDA-A138-C142DB45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8ABD224-ABE9-6038-8E88-7C87C42F9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70CC5AC-D3DE-50D7-3B87-9D3A6CB48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04/15/2025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B1B05F49-6254-6E51-5E96-21C4643B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7" y="2009799"/>
            <a:ext cx="5555754" cy="2294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E381-B84F-500A-D540-FD9AE1B1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4" y="327536"/>
            <a:ext cx="3578610" cy="373015"/>
          </a:xfrm>
          <a:prstGeom prst="rect">
            <a:avLst/>
          </a:prstGeom>
        </p:spPr>
      </p:pic>
      <p:pic>
        <p:nvPicPr>
          <p:cNvPr id="6" name="Picture 5" descr="A person with her hand on her forehead&#10;&#10;Description automatically generated">
            <a:extLst>
              <a:ext uri="{FF2B5EF4-FFF2-40B4-BE49-F238E27FC236}">
                <a16:creationId xmlns:a16="http://schemas.microsoft.com/office/drawing/2014/main" id="{A539707D-F01F-B85A-93C6-49BFEEA1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6270171" y="0"/>
            <a:ext cx="6193995" cy="6872514"/>
          </a:xfrm>
          <a:prstGeom prst="rect">
            <a:avLst/>
          </a:prstGeom>
        </p:spPr>
      </p:pic>
      <p:pic>
        <p:nvPicPr>
          <p:cNvPr id="7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EB711A0E-7D0C-F72F-F1E1-EB4ECDB77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" y="5334000"/>
            <a:ext cx="584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6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11C00A89-7C4B-C2AD-1643-11E1D0B6148E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PIP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freeze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(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venv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301970A-7FFA-10F4-933C-B834DF40A44D}"/>
              </a:ext>
            </a:extLst>
          </p:cNvPr>
          <p:cNvSpPr txBox="1">
            <a:spLocks/>
          </p:cNvSpPr>
          <p:nvPr/>
        </p:nvSpPr>
        <p:spPr>
          <a:xfrm>
            <a:off x="648196" y="740949"/>
            <a:ext cx="7210914" cy="82699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Comando para criar o arquivo com os pacotes (bibliotecas):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5F63337-6672-F7AB-4A73-EB8FD55845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7338"/>
          <a:stretch/>
        </p:blipFill>
        <p:spPr>
          <a:xfrm>
            <a:off x="8517066" y="409276"/>
            <a:ext cx="2355539" cy="5914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2531D8E-FCF3-FD07-0568-57B0E5D51E0A}"/>
              </a:ext>
            </a:extLst>
          </p:cNvPr>
          <p:cNvSpPr txBox="1">
            <a:spLocks/>
          </p:cNvSpPr>
          <p:nvPr/>
        </p:nvSpPr>
        <p:spPr>
          <a:xfrm>
            <a:off x="648196" y="3603529"/>
            <a:ext cx="7210914" cy="921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Comando para instalar bibliotecas a partir do arquivo “requirements.txt” 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A79D0F-DA6F-9876-D04C-53BA7A3118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r="37651" b="82058"/>
          <a:stretch/>
        </p:blipFill>
        <p:spPr>
          <a:xfrm>
            <a:off x="475660" y="4579109"/>
            <a:ext cx="7300502" cy="1193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2DE0F4-E3E0-DA3D-697A-BFE1AF81FE0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2740" b="77605"/>
          <a:stretch/>
        </p:blipFill>
        <p:spPr>
          <a:xfrm>
            <a:off x="538060" y="1538774"/>
            <a:ext cx="7238102" cy="1480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6ED91710-B250-EFC6-6CF0-351132D77508}"/>
              </a:ext>
            </a:extLst>
          </p:cNvPr>
          <p:cNvSpPr txBox="1">
            <a:spLocks/>
          </p:cNvSpPr>
          <p:nvPr/>
        </p:nvSpPr>
        <p:spPr>
          <a:xfrm>
            <a:off x="648196" y="2990095"/>
            <a:ext cx="7210914" cy="61343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Venv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com nome de “exemplo”, e por convenção damos o nome desse arquivo de “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requirements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” do tipo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txt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(bloco de notas)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654FA565-6778-CF97-335F-0FDFDF6D06A0}"/>
              </a:ext>
            </a:extLst>
          </p:cNvPr>
          <p:cNvSpPr txBox="1">
            <a:spLocks/>
          </p:cNvSpPr>
          <p:nvPr/>
        </p:nvSpPr>
        <p:spPr>
          <a:xfrm>
            <a:off x="3555125" y="5709925"/>
            <a:ext cx="3895166" cy="61343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Venv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com nome de “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curso_python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039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16" grpId="0" build="p"/>
      <p:bldP spid="1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11C00A89-7C4B-C2AD-1643-11E1D0B6148E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Criando uma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venv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(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pycharm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09F91BC-3D4B-26CD-A645-7D274CB1E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8" y="715993"/>
            <a:ext cx="5231853" cy="426445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56E97B8-C20C-8A1B-1ED0-2B52D5CD1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811" y="712149"/>
            <a:ext cx="5984785" cy="289314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34069AF-58B0-F997-0BE5-C14B97039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786" y="5648238"/>
            <a:ext cx="2267266" cy="60968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BB5E1CC-15DF-02B6-EE65-D3812F825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7203" y="3616313"/>
            <a:ext cx="5231853" cy="253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1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8D7A4-73C9-B40D-1C33-F2BEEFB9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" y="5716324"/>
            <a:ext cx="5931888" cy="618308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491EFDF1-AD18-4D57-46EA-147E8D8D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3" y="2846190"/>
            <a:ext cx="4870368" cy="2011462"/>
          </a:xfrm>
          <a:prstGeom prst="rect">
            <a:avLst/>
          </a:prstGeom>
        </p:spPr>
      </p:pic>
      <p:pic>
        <p:nvPicPr>
          <p:cNvPr id="8" name="Picture 7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36AE607B-A03E-C9AA-0E07-76ACD559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24" y="1555504"/>
            <a:ext cx="3746991" cy="374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C6931-6C63-41AE-83C2-61206F6AB159}"/>
              </a:ext>
            </a:extLst>
          </p:cNvPr>
          <p:cNvSpPr txBox="1"/>
          <p:nvPr/>
        </p:nvSpPr>
        <p:spPr>
          <a:xfrm>
            <a:off x="604353" y="1272745"/>
            <a:ext cx="5881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93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Estruturas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A71A8C50-17A7-C4B3-E85C-D22AC2C35327}"/>
              </a:ext>
            </a:extLst>
          </p:cNvPr>
          <p:cNvSpPr txBox="1">
            <a:spLocks/>
          </p:cNvSpPr>
          <p:nvPr/>
        </p:nvSpPr>
        <p:spPr>
          <a:xfrm>
            <a:off x="557785" y="2277942"/>
            <a:ext cx="3326564" cy="1709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50000"/>
              </a:lnSpc>
            </a:pPr>
            <a:r>
              <a:rPr lang="pt-BR" sz="1700" dirty="0" err="1">
                <a:solidFill>
                  <a:srgbClr val="000000"/>
                </a:solidFill>
                <a:latin typeface="Montserrat" panose="00000500000000000000" pitchFamily="2" charset="0"/>
              </a:rPr>
              <a:t>If</a:t>
            </a:r>
            <a:r>
              <a:rPr lang="pt-BR" sz="1700" dirty="0">
                <a:solidFill>
                  <a:srgbClr val="000000"/>
                </a:solidFill>
                <a:latin typeface="Montserrat" panose="00000500000000000000" pitchFamily="2" charset="0"/>
              </a:rPr>
              <a:t> / </a:t>
            </a:r>
            <a:r>
              <a:rPr lang="pt-BR" sz="1700" dirty="0" err="1">
                <a:solidFill>
                  <a:srgbClr val="000000"/>
                </a:solidFill>
                <a:latin typeface="Montserrat" panose="00000500000000000000" pitchFamily="2" charset="0"/>
              </a:rPr>
              <a:t>else</a:t>
            </a:r>
            <a:endParaRPr lang="pt-BR" sz="17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algn="ctr" fontAlgn="base">
              <a:lnSpc>
                <a:spcPct val="150000"/>
              </a:lnSpc>
            </a:pPr>
            <a:endParaRPr lang="pt-BR" sz="170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 algn="ctr" fontAlgn="base">
              <a:lnSpc>
                <a:spcPct val="150000"/>
              </a:lnSpc>
            </a:pPr>
            <a:r>
              <a:rPr lang="pt-BR" sz="1700" dirty="0">
                <a:solidFill>
                  <a:srgbClr val="000000"/>
                </a:solidFill>
                <a:latin typeface="Montserrat" panose="00000500000000000000" pitchFamily="2" charset="0"/>
              </a:rPr>
              <a:t>Switch case /</a:t>
            </a:r>
            <a:br>
              <a:rPr lang="pt-BR" sz="17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1700" dirty="0">
                <a:solidFill>
                  <a:srgbClr val="000000"/>
                </a:solidFill>
                <a:latin typeface="Montserrat" panose="00000500000000000000" pitchFamily="2" charset="0"/>
              </a:rPr>
              <a:t>Match case</a:t>
            </a:r>
            <a:endParaRPr lang="pt-BR" sz="170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86219194-AB3E-27B3-FB1B-8351C024F7E3}"/>
              </a:ext>
            </a:extLst>
          </p:cNvPr>
          <p:cNvSpPr txBox="1">
            <a:spLocks/>
          </p:cNvSpPr>
          <p:nvPr/>
        </p:nvSpPr>
        <p:spPr>
          <a:xfrm>
            <a:off x="8049387" y="2277942"/>
            <a:ext cx="3326564" cy="3711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50000"/>
              </a:lnSpc>
            </a:pPr>
            <a:r>
              <a:rPr lang="pt-BR" sz="1700" dirty="0">
                <a:solidFill>
                  <a:srgbClr val="000000"/>
                </a:solidFill>
                <a:latin typeface="Montserrat" panose="00000500000000000000" pitchFamily="2" charset="0"/>
              </a:rPr>
              <a:t>For loop</a:t>
            </a:r>
          </a:p>
          <a:p>
            <a:pPr algn="ctr" fontAlgn="base">
              <a:lnSpc>
                <a:spcPct val="150000"/>
              </a:lnSpc>
            </a:pPr>
            <a:endParaRPr lang="pt-BR" sz="170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 algn="ctr" fontAlgn="base">
              <a:lnSpc>
                <a:spcPct val="150000"/>
              </a:lnSpc>
            </a:pPr>
            <a:r>
              <a:rPr lang="pt-BR" sz="1700" dirty="0" err="1">
                <a:solidFill>
                  <a:srgbClr val="000000"/>
                </a:solidFill>
                <a:latin typeface="Montserrat" panose="00000500000000000000" pitchFamily="2" charset="0"/>
              </a:rPr>
              <a:t>While</a:t>
            </a:r>
            <a:r>
              <a:rPr lang="pt-BR" sz="1700" dirty="0">
                <a:solidFill>
                  <a:srgbClr val="000000"/>
                </a:solidFill>
                <a:latin typeface="Montserrat" panose="00000500000000000000" pitchFamily="2" charset="0"/>
              </a:rPr>
              <a:t> loop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D52E611-B8CB-BEB1-8DF8-DAE625C1F8E6}"/>
              </a:ext>
            </a:extLst>
          </p:cNvPr>
          <p:cNvGrpSpPr/>
          <p:nvPr/>
        </p:nvGrpSpPr>
        <p:grpSpPr>
          <a:xfrm>
            <a:off x="3423880" y="923418"/>
            <a:ext cx="2326195" cy="2349172"/>
            <a:chOff x="3423880" y="923418"/>
            <a:chExt cx="2326195" cy="2349172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B522E5F3-A173-38AA-16C0-2BE7E22335DE}"/>
                </a:ext>
              </a:extLst>
            </p:cNvPr>
            <p:cNvSpPr/>
            <p:nvPr/>
          </p:nvSpPr>
          <p:spPr>
            <a:xfrm>
              <a:off x="3573103" y="1217350"/>
              <a:ext cx="2055240" cy="2055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Circular 22">
              <a:extLst>
                <a:ext uri="{FF2B5EF4-FFF2-40B4-BE49-F238E27FC236}">
                  <a16:creationId xmlns:a16="http://schemas.microsoft.com/office/drawing/2014/main" id="{E74DFEEC-D8AF-2232-7715-6B83FECC127B}"/>
                </a:ext>
              </a:extLst>
            </p:cNvPr>
            <p:cNvSpPr/>
            <p:nvPr/>
          </p:nvSpPr>
          <p:spPr>
            <a:xfrm rot="5400000">
              <a:off x="3423880" y="923418"/>
              <a:ext cx="1354524" cy="135452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333101"/>
                <a:gd name="adj5" fmla="val 125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4" name="Seta: Circular 23">
              <a:extLst>
                <a:ext uri="{FF2B5EF4-FFF2-40B4-BE49-F238E27FC236}">
                  <a16:creationId xmlns:a16="http://schemas.microsoft.com/office/drawing/2014/main" id="{B7AD407C-6B11-C2D2-B738-6ED22FA819D8}"/>
                </a:ext>
              </a:extLst>
            </p:cNvPr>
            <p:cNvSpPr/>
            <p:nvPr/>
          </p:nvSpPr>
          <p:spPr>
            <a:xfrm rot="5400000" flipV="1">
              <a:off x="4395551" y="1600680"/>
              <a:ext cx="1354524" cy="135452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333101"/>
                <a:gd name="adj5" fmla="val 125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D146CA0C-CAB7-8D3D-45FD-A517B31ED1BF}"/>
              </a:ext>
            </a:extLst>
          </p:cNvPr>
          <p:cNvGrpSpPr/>
          <p:nvPr/>
        </p:nvGrpSpPr>
        <p:grpSpPr>
          <a:xfrm>
            <a:off x="6671409" y="1217350"/>
            <a:ext cx="2055240" cy="2055240"/>
            <a:chOff x="6671409" y="1217350"/>
            <a:chExt cx="2055240" cy="2055240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97003AF-2EAB-0170-7AD2-34784FE6A119}"/>
                </a:ext>
              </a:extLst>
            </p:cNvPr>
            <p:cNvSpPr/>
            <p:nvPr/>
          </p:nvSpPr>
          <p:spPr>
            <a:xfrm>
              <a:off x="6671409" y="1217350"/>
              <a:ext cx="2055240" cy="2055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Seta: Circular 25">
              <a:extLst>
                <a:ext uri="{FF2B5EF4-FFF2-40B4-BE49-F238E27FC236}">
                  <a16:creationId xmlns:a16="http://schemas.microsoft.com/office/drawing/2014/main" id="{EADF7EAC-A970-841F-0DD2-FB662A348EDE}"/>
                </a:ext>
              </a:extLst>
            </p:cNvPr>
            <p:cNvSpPr/>
            <p:nvPr/>
          </p:nvSpPr>
          <p:spPr>
            <a:xfrm rot="14062356">
              <a:off x="7006321" y="1600680"/>
              <a:ext cx="1354524" cy="135452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530382"/>
                <a:gd name="adj5" fmla="val 125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BB117289-9812-7C37-AB63-C4CD1825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723" y="4248016"/>
            <a:ext cx="3561322" cy="21756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1" name="Título 1">
            <a:extLst>
              <a:ext uri="{FF2B5EF4-FFF2-40B4-BE49-F238E27FC236}">
                <a16:creationId xmlns:a16="http://schemas.microsoft.com/office/drawing/2014/main" id="{1D406DCC-D9F8-E0F6-910B-C4F55C9119B6}"/>
              </a:ext>
            </a:extLst>
          </p:cNvPr>
          <p:cNvSpPr txBox="1">
            <a:spLocks/>
          </p:cNvSpPr>
          <p:nvPr/>
        </p:nvSpPr>
        <p:spPr>
          <a:xfrm>
            <a:off x="557785" y="4549816"/>
            <a:ext cx="3326564" cy="1709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50000"/>
              </a:lnSpc>
            </a:pPr>
            <a:r>
              <a:rPr lang="pt-BR" sz="1700" dirty="0">
                <a:solidFill>
                  <a:srgbClr val="000000"/>
                </a:solidFill>
                <a:latin typeface="Montserrat" panose="00000500000000000000" pitchFamily="2" charset="0"/>
              </a:rPr>
              <a:t>Exemplo de Match case,</a:t>
            </a:r>
            <a:br>
              <a:rPr lang="pt-BR" sz="17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1700" dirty="0">
                <a:solidFill>
                  <a:srgbClr val="000000"/>
                </a:solidFill>
                <a:latin typeface="Montserrat" panose="00000500000000000000" pitchFamily="2" charset="0"/>
              </a:rPr>
              <a:t>Selecionando opções múltiplas (celular):</a:t>
            </a:r>
            <a:endParaRPr lang="pt-BR" sz="170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04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 build="p"/>
      <p:bldP spid="3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Notes">
            <a:extLst>
              <a:ext uri="{FF2B5EF4-FFF2-40B4-BE49-F238E27FC236}">
                <a16:creationId xmlns:a16="http://schemas.microsoft.com/office/drawing/2014/main" id="{76C5348C-1EFA-3A95-0387-4FDCFBB429E4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A5E8255C-6233-9A1D-A619-D8FD5DF0F791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8C7E2F0B-3ABC-1BB3-18B4-C04629A6F6A1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Módulo 3 – Linguagens de Programação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D10DD04-D020-4C99-6050-BAA5BCBDD3D1}"/>
              </a:ext>
            </a:extLst>
          </p:cNvPr>
          <p:cNvSpPr txBox="1">
            <a:spLocks/>
          </p:cNvSpPr>
          <p:nvPr/>
        </p:nvSpPr>
        <p:spPr>
          <a:xfrm>
            <a:off x="648197" y="954505"/>
            <a:ext cx="7589286" cy="4948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Definição: 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Python é uma linguagem de programação de </a:t>
            </a:r>
            <a:b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alto nível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, </a:t>
            </a: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orientada a objetos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, </a:t>
            </a: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funcional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, </a:t>
            </a:r>
            <a:b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de </a:t>
            </a:r>
            <a:r>
              <a:rPr lang="pt-BR" sz="2400" i="1" dirty="0">
                <a:solidFill>
                  <a:srgbClr val="000000"/>
                </a:solidFill>
                <a:latin typeface="Montserrat" panose="00000500000000000000" pitchFamily="2" charset="0"/>
              </a:rPr>
              <a:t>tipagem dinâmica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 Foi lançada por Guido van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Rossum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em 1991.</a:t>
            </a:r>
            <a:endParaRPr lang="pt-BR" sz="2400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Versátil, ênfase na legibilidade do código, abordagem que permite aos programadores desenvolverem algoritmos melhor estruturados.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Ela é orientada por uma lista de 19 princípios chamada de “The Zen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of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Python”. </a:t>
            </a:r>
            <a:endParaRPr lang="pt-BR" sz="2400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1026" name="Picture 2" descr="Guido van Rossum – Wikipédia, a enciclopédia livre">
            <a:extLst>
              <a:ext uri="{FF2B5EF4-FFF2-40B4-BE49-F238E27FC236}">
                <a16:creationId xmlns:a16="http://schemas.microsoft.com/office/drawing/2014/main" id="{F54E23AE-9B91-F117-E5E1-17484C536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30" y="1074820"/>
            <a:ext cx="3220512" cy="48307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76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Notes">
            <a:extLst>
              <a:ext uri="{FF2B5EF4-FFF2-40B4-BE49-F238E27FC236}">
                <a16:creationId xmlns:a16="http://schemas.microsoft.com/office/drawing/2014/main" id="{76C5348C-1EFA-3A95-0387-4FDCFBB429E4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A5E8255C-6233-9A1D-A619-D8FD5DF0F791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8C7E2F0B-3ABC-1BB3-18B4-C04629A6F6A1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Zen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of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Python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D10DD04-D020-4C99-6050-BAA5BCBDD3D1}"/>
              </a:ext>
            </a:extLst>
          </p:cNvPr>
          <p:cNvSpPr txBox="1">
            <a:spLocks/>
          </p:cNvSpPr>
          <p:nvPr/>
        </p:nvSpPr>
        <p:spPr>
          <a:xfrm>
            <a:off x="648196" y="954505"/>
            <a:ext cx="8495803" cy="49489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Bonito é melhor do que feio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Explícito é melhor do que subentendido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Simples é melhor do que complexo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Complexo é melhor do que complicado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Legibilidade é importante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Se a solução é difícil de explicar, provavelmente é uma má ideia.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2CF1E4-9C36-12A3-1706-1AE3E3CEA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619" y="0"/>
            <a:ext cx="2000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2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Notes">
            <a:extLst>
              <a:ext uri="{FF2B5EF4-FFF2-40B4-BE49-F238E27FC236}">
                <a16:creationId xmlns:a16="http://schemas.microsoft.com/office/drawing/2014/main" id="{76C5348C-1EFA-3A95-0387-4FDCFBB429E4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A5E8255C-6233-9A1D-A619-D8FD5DF0F791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8C7E2F0B-3ABC-1BB3-18B4-C04629A6F6A1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Por que usar Python?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D10DD04-D020-4C99-6050-BAA5BCBDD3D1}"/>
              </a:ext>
            </a:extLst>
          </p:cNvPr>
          <p:cNvSpPr txBox="1">
            <a:spLocks/>
          </p:cNvSpPr>
          <p:nvPr/>
        </p:nvSpPr>
        <p:spPr>
          <a:xfrm>
            <a:off x="648196" y="954505"/>
            <a:ext cx="10821218" cy="4948990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Facilidade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Aumento de produtividade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Comunidade ampla e popularidade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Utilização Versátil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Inteligência Artificial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Programação Web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Gerenciamento de Big Data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Computação Gráfica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Automação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Mercado Amplo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Bons Salários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Instagram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Utiliza Django como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backend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Google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Grande parte do algoritmo de busca é escrito em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python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Spotify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O Aplicativo é construído em Python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Netflix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Utiliza diversas bibliotecas em Python em serviços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Uber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Boa parte do aplicativo é feito com Python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Dropbox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contratou o criador da linguagem Guido van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Rossum</a:t>
            </a: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Pinterest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utiliza Python e Django</a:t>
            </a: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FPFtech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Em grande parte das aplicações web com o uso do framework Django e em alguns interfaces que rodam na linha de produção com uso do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PyQT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425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Notes">
            <a:extLst>
              <a:ext uri="{FF2B5EF4-FFF2-40B4-BE49-F238E27FC236}">
                <a16:creationId xmlns:a16="http://schemas.microsoft.com/office/drawing/2014/main" id="{76C5348C-1EFA-3A95-0387-4FDCFBB429E4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A5E8255C-6233-9A1D-A619-D8FD5DF0F791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8C7E2F0B-3ABC-1BB3-18B4-C04629A6F6A1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Aplicabilidade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2" name="Picture 2" descr="Building SaaS with Python and Django · Matt Layman">
            <a:extLst>
              <a:ext uri="{FF2B5EF4-FFF2-40B4-BE49-F238E27FC236}">
                <a16:creationId xmlns:a16="http://schemas.microsoft.com/office/drawing/2014/main" id="{073C3212-8510-2CB8-27EC-364761108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96" y="1696841"/>
            <a:ext cx="2605471" cy="8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59B53A04-6DDF-7D78-2ED5-5DD83E1EC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354" y="1542059"/>
            <a:ext cx="1566800" cy="117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ython e PyQt: criando uma calculadora | Manicomio TCXS Project Hackers">
            <a:extLst>
              <a:ext uri="{FF2B5EF4-FFF2-40B4-BE49-F238E27FC236}">
                <a16:creationId xmlns:a16="http://schemas.microsoft.com/office/drawing/2014/main" id="{BBF2D7FC-A4BB-0EF9-AC9E-B111CF418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32" y="1601530"/>
            <a:ext cx="1477613" cy="119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yside Chapter 1: GUI Development in Python | by Soumik Rakshit |  GeekyRakshit | Medium">
            <a:extLst>
              <a:ext uri="{FF2B5EF4-FFF2-40B4-BE49-F238E27FC236}">
                <a16:creationId xmlns:a16="http://schemas.microsoft.com/office/drawing/2014/main" id="{8829AA76-666B-DDB0-1B9D-20CE91B4C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83" y="1838643"/>
            <a:ext cx="2155558" cy="72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icroPython on an ESP32 – Ezequiel L. Aceto">
            <a:extLst>
              <a:ext uri="{FF2B5EF4-FFF2-40B4-BE49-F238E27FC236}">
                <a16:creationId xmlns:a16="http://schemas.microsoft.com/office/drawing/2014/main" id="{E9735F2E-5F4C-C829-A9D4-4E35B18D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01" y="3949803"/>
            <a:ext cx="1595437" cy="119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uia para iniciantes no Scikit Learn - Implementar o Scikit Learn na  regressão logística">
            <a:extLst>
              <a:ext uri="{FF2B5EF4-FFF2-40B4-BE49-F238E27FC236}">
                <a16:creationId xmlns:a16="http://schemas.microsoft.com/office/drawing/2014/main" id="{CC7CB8AA-2760-1FED-417F-B205665D2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366" y="3771680"/>
            <a:ext cx="1294697" cy="65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, Cheat-sheet for choosing an algorithm (Scikit-Learn, 2019).">
            <a:extLst>
              <a:ext uri="{FF2B5EF4-FFF2-40B4-BE49-F238E27FC236}">
                <a16:creationId xmlns:a16="http://schemas.microsoft.com/office/drawing/2014/main" id="{AFB494E7-84EA-0C8B-FE90-5C3D9C11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06" y="3771680"/>
            <a:ext cx="3883499" cy="154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9563EE1-316C-1659-53AC-D1510ECE2D6B}"/>
              </a:ext>
            </a:extLst>
          </p:cNvPr>
          <p:cNvSpPr/>
          <p:nvPr/>
        </p:nvSpPr>
        <p:spPr>
          <a:xfrm>
            <a:off x="1405125" y="1165899"/>
            <a:ext cx="20249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Aplicações Web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FEC291E-184E-A11E-68D2-DA86D31BFC71}"/>
              </a:ext>
            </a:extLst>
          </p:cNvPr>
          <p:cNvSpPr/>
          <p:nvPr/>
        </p:nvSpPr>
        <p:spPr>
          <a:xfrm>
            <a:off x="7043574" y="1212116"/>
            <a:ext cx="24384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Aplicações Desktop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3F613E9-319D-3E9A-EE27-F2EDAF55AF85}"/>
              </a:ext>
            </a:extLst>
          </p:cNvPr>
          <p:cNvSpPr/>
          <p:nvPr/>
        </p:nvSpPr>
        <p:spPr>
          <a:xfrm>
            <a:off x="1831958" y="3599444"/>
            <a:ext cx="14959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Embarcado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77B9DAA-5555-9E80-D4A0-B1C1B99046B9}"/>
              </a:ext>
            </a:extLst>
          </p:cNvPr>
          <p:cNvSpPr/>
          <p:nvPr/>
        </p:nvSpPr>
        <p:spPr>
          <a:xfrm>
            <a:off x="5640300" y="3370349"/>
            <a:ext cx="52597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Análise de Dados / Aprendizado de Máquina</a:t>
            </a:r>
          </a:p>
        </p:txBody>
      </p:sp>
    </p:spTree>
    <p:extLst>
      <p:ext uri="{BB962C8B-B14F-4D97-AF65-F5344CB8AC3E}">
        <p14:creationId xmlns:p14="http://schemas.microsoft.com/office/powerpoint/2010/main" val="117976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otes">
            <a:extLst>
              <a:ext uri="{FF2B5EF4-FFF2-40B4-BE49-F238E27FC236}">
                <a16:creationId xmlns:a16="http://schemas.microsoft.com/office/drawing/2014/main" id="{76C5348C-1EFA-3A95-0387-4FDCFBB429E4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A5E8255C-6233-9A1D-A619-D8FD5DF0F791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8C7E2F0B-3ABC-1BB3-18B4-C04629A6F6A1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Checar se já tem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python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instalado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004E581-F714-2E14-907F-55D37484FEB4}"/>
              </a:ext>
            </a:extLst>
          </p:cNvPr>
          <p:cNvGrpSpPr/>
          <p:nvPr/>
        </p:nvGrpSpPr>
        <p:grpSpPr>
          <a:xfrm>
            <a:off x="67158" y="649666"/>
            <a:ext cx="11983294" cy="1819221"/>
            <a:chOff x="53377" y="872073"/>
            <a:chExt cx="11983294" cy="1819221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1D10DD04-D020-4C99-6050-BAA5BCBDD3D1}"/>
                </a:ext>
              </a:extLst>
            </p:cNvPr>
            <p:cNvSpPr txBox="1">
              <a:spLocks/>
            </p:cNvSpPr>
            <p:nvPr/>
          </p:nvSpPr>
          <p:spPr>
            <a:xfrm>
              <a:off x="2909653" y="956676"/>
              <a:ext cx="1864280" cy="1728842"/>
            </a:xfrm>
            <a:prstGeom prst="rect">
              <a:avLst/>
            </a:prstGeom>
          </p:spPr>
          <p:txBody>
            <a:bodyPr vert="horz" lIns="91440" tIns="45720" rIns="91440" bIns="45720" numCol="1" rtlCol="0" anchor="ctr">
              <a:normAutofit fontScale="7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-&gt;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Digite “</a:t>
              </a:r>
              <a:r>
                <a:rPr lang="pt-BR" sz="2400" dirty="0" err="1">
                  <a:solidFill>
                    <a:srgbClr val="000000"/>
                  </a:solidFill>
                  <a:latin typeface="Montserrat" panose="00000500000000000000" pitchFamily="2" charset="0"/>
                </a:rPr>
                <a:t>python</a:t>
              </a: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” na linha de comando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0FDFD6E-648D-0DA7-6768-AE20C84F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611"/>
            <a:stretch/>
          </p:blipFill>
          <p:spPr>
            <a:xfrm>
              <a:off x="53377" y="956676"/>
              <a:ext cx="2899380" cy="1734618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1D8D0BA-B0CF-D723-3D55-ECFA6A52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1379" y="872073"/>
              <a:ext cx="3172912" cy="1774991"/>
            </a:xfrm>
            <a:prstGeom prst="rect">
              <a:avLst/>
            </a:prstGeom>
          </p:spPr>
        </p:pic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5AEF7A58-38F3-A1D1-3275-A537B2883FBB}"/>
                </a:ext>
              </a:extLst>
            </p:cNvPr>
            <p:cNvSpPr txBox="1">
              <a:spLocks/>
            </p:cNvSpPr>
            <p:nvPr/>
          </p:nvSpPr>
          <p:spPr>
            <a:xfrm>
              <a:off x="7944291" y="956676"/>
              <a:ext cx="1864280" cy="1728842"/>
            </a:xfrm>
            <a:prstGeom prst="rect">
              <a:avLst/>
            </a:prstGeom>
          </p:spPr>
          <p:txBody>
            <a:bodyPr vert="horz" lIns="91440" tIns="45720" rIns="91440" bIns="45720" numCol="1" rtlCol="0" anchor="ctr">
              <a:normAutofit fontScale="62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Ele abriu um terminal </a:t>
              </a:r>
              <a:r>
                <a:rPr lang="pt-BR" sz="2400" dirty="0" err="1">
                  <a:solidFill>
                    <a:srgbClr val="000000"/>
                  </a:solidFill>
                  <a:latin typeface="Montserrat" panose="00000500000000000000" pitchFamily="2" charset="0"/>
                </a:rPr>
                <a:t>python</a:t>
              </a:r>
              <a:endParaRPr lang="pt-BR" sz="2400" dirty="0">
                <a:solidFill>
                  <a:srgbClr val="000000"/>
                </a:solidFill>
                <a:latin typeface="Montserrat" panose="00000500000000000000" pitchFamily="2" charset="0"/>
              </a:endParaRPr>
            </a:p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-&gt;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Digite “</a:t>
              </a:r>
              <a:r>
                <a:rPr lang="pt-BR" sz="2400" dirty="0" err="1">
                  <a:solidFill>
                    <a:srgbClr val="000000"/>
                  </a:solidFill>
                  <a:latin typeface="Montserrat" panose="00000500000000000000" pitchFamily="2" charset="0"/>
                </a:rPr>
                <a:t>exit</a:t>
              </a: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()” pra sair do </a:t>
              </a:r>
              <a:r>
                <a:rPr lang="pt-BR" sz="2400" dirty="0" err="1">
                  <a:solidFill>
                    <a:srgbClr val="000000"/>
                  </a:solidFill>
                  <a:latin typeface="Montserrat" panose="00000500000000000000" pitchFamily="2" charset="0"/>
                </a:rPr>
                <a:t>python</a:t>
              </a:r>
              <a:endParaRPr lang="pt-BR" sz="2400" dirty="0">
                <a:solidFill>
                  <a:srgbClr val="000000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9FE6C663-F526-0DBB-2A1D-18E1750AC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62913" y="1468549"/>
              <a:ext cx="2273758" cy="582038"/>
            </a:xfrm>
            <a:prstGeom prst="rect">
              <a:avLst/>
            </a:prstGeom>
          </p:spPr>
        </p:pic>
      </p:grpSp>
      <p:sp>
        <p:nvSpPr>
          <p:cNvPr id="20" name="Título 1">
            <a:extLst>
              <a:ext uri="{FF2B5EF4-FFF2-40B4-BE49-F238E27FC236}">
                <a16:creationId xmlns:a16="http://schemas.microsoft.com/office/drawing/2014/main" id="{894E6A70-F21C-8420-0458-0BB6AB4D3FFE}"/>
              </a:ext>
            </a:extLst>
          </p:cNvPr>
          <p:cNvSpPr txBox="1">
            <a:spLocks/>
          </p:cNvSpPr>
          <p:nvPr/>
        </p:nvSpPr>
        <p:spPr>
          <a:xfrm>
            <a:off x="678658" y="2231894"/>
            <a:ext cx="10821218" cy="747163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Se não tiver Python instalado: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D204815-9489-E1E6-3EF0-3A6FC15952E8}"/>
              </a:ext>
            </a:extLst>
          </p:cNvPr>
          <p:cNvGrpSpPr/>
          <p:nvPr/>
        </p:nvGrpSpPr>
        <p:grpSpPr>
          <a:xfrm>
            <a:off x="182661" y="2690078"/>
            <a:ext cx="8269654" cy="1959749"/>
            <a:chOff x="152199" y="3001027"/>
            <a:chExt cx="8269654" cy="1959749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07DBAF76-1600-8F0E-D183-FB82FDF70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710" r="7710" b="3249"/>
            <a:stretch/>
          </p:blipFill>
          <p:spPr>
            <a:xfrm>
              <a:off x="152199" y="3133494"/>
              <a:ext cx="3617950" cy="1751946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62A7E59A-50EA-D9C9-C474-EF279BE9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4109" y="3001027"/>
              <a:ext cx="3057744" cy="1882395"/>
            </a:xfrm>
            <a:prstGeom prst="rect">
              <a:avLst/>
            </a:prstGeom>
          </p:spPr>
        </p:pic>
        <p:sp>
          <p:nvSpPr>
            <p:cNvPr id="23" name="Título 1">
              <a:extLst>
                <a:ext uri="{FF2B5EF4-FFF2-40B4-BE49-F238E27FC236}">
                  <a16:creationId xmlns:a16="http://schemas.microsoft.com/office/drawing/2014/main" id="{8938EFF4-C5E6-2370-A873-679965B14CE5}"/>
                </a:ext>
              </a:extLst>
            </p:cNvPr>
            <p:cNvSpPr txBox="1">
              <a:spLocks/>
            </p:cNvSpPr>
            <p:nvPr/>
          </p:nvSpPr>
          <p:spPr>
            <a:xfrm>
              <a:off x="3614344" y="3231934"/>
              <a:ext cx="1864280" cy="1728842"/>
            </a:xfrm>
            <a:prstGeom prst="rect">
              <a:avLst/>
            </a:prstGeom>
          </p:spPr>
          <p:txBody>
            <a:bodyPr vert="horz" lIns="91440" tIns="45720" rIns="91440" bIns="45720" numCol="1" rtlCol="0" anchor="ctr">
              <a:normAutofit fontScale="62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Fazer download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-&gt;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Instalar marcando PATH</a:t>
              </a:r>
            </a:p>
          </p:txBody>
        </p:sp>
      </p:grpSp>
      <p:sp>
        <p:nvSpPr>
          <p:cNvPr id="24" name="Título 1">
            <a:extLst>
              <a:ext uri="{FF2B5EF4-FFF2-40B4-BE49-F238E27FC236}">
                <a16:creationId xmlns:a16="http://schemas.microsoft.com/office/drawing/2014/main" id="{2BAC3A6C-FE33-F104-1050-944C1C5C678E}"/>
              </a:ext>
            </a:extLst>
          </p:cNvPr>
          <p:cNvSpPr txBox="1">
            <a:spLocks/>
          </p:cNvSpPr>
          <p:nvPr/>
        </p:nvSpPr>
        <p:spPr>
          <a:xfrm>
            <a:off x="800596" y="4317696"/>
            <a:ext cx="10821218" cy="747163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Ver variáveis do ambiente (PATH):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5919C689-0607-C6C0-50FC-FF5DD4B15FA2}"/>
              </a:ext>
            </a:extLst>
          </p:cNvPr>
          <p:cNvGrpSpPr/>
          <p:nvPr/>
        </p:nvGrpSpPr>
        <p:grpSpPr>
          <a:xfrm>
            <a:off x="182661" y="4866093"/>
            <a:ext cx="11466427" cy="1975490"/>
            <a:chOff x="182661" y="4866093"/>
            <a:chExt cx="11466427" cy="1975490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7D21EB45-5BA4-627D-72C7-77044082C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14554"/>
            <a:stretch/>
          </p:blipFill>
          <p:spPr>
            <a:xfrm>
              <a:off x="182661" y="5019281"/>
              <a:ext cx="2560881" cy="1623975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6E7439AA-457E-BC41-75C0-ED72350C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52544" y="4914173"/>
              <a:ext cx="2017464" cy="1909736"/>
            </a:xfrm>
            <a:prstGeom prst="rect">
              <a:avLst/>
            </a:prstGeom>
          </p:spPr>
        </p:pic>
        <p:sp>
          <p:nvSpPr>
            <p:cNvPr id="32" name="Título 1">
              <a:extLst>
                <a:ext uri="{FF2B5EF4-FFF2-40B4-BE49-F238E27FC236}">
                  <a16:creationId xmlns:a16="http://schemas.microsoft.com/office/drawing/2014/main" id="{E4D6D7CD-AB04-4724-39B0-C5C1724AB570}"/>
                </a:ext>
              </a:extLst>
            </p:cNvPr>
            <p:cNvSpPr txBox="1">
              <a:spLocks/>
            </p:cNvSpPr>
            <p:nvPr/>
          </p:nvSpPr>
          <p:spPr>
            <a:xfrm>
              <a:off x="2786693" y="4952627"/>
              <a:ext cx="1422700" cy="1415004"/>
            </a:xfrm>
            <a:prstGeom prst="rect">
              <a:avLst/>
            </a:prstGeom>
          </p:spPr>
          <p:txBody>
            <a:bodyPr vert="horz" lIns="91440" tIns="45720" rIns="91440" bIns="45720" numCol="1" rtlCol="0" anchor="ctr">
              <a:normAutofit fontScale="7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-&gt;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Edite a variável PATH</a:t>
              </a:r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5952BF54-D36E-E82D-C7A1-97BA3FEDC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79010" y="4867514"/>
              <a:ext cx="2361077" cy="1927410"/>
            </a:xfrm>
            <a:prstGeom prst="rect">
              <a:avLst/>
            </a:prstGeom>
          </p:spPr>
        </p:pic>
        <p:sp>
          <p:nvSpPr>
            <p:cNvPr id="34" name="Título 1">
              <a:extLst>
                <a:ext uri="{FF2B5EF4-FFF2-40B4-BE49-F238E27FC236}">
                  <a16:creationId xmlns:a16="http://schemas.microsoft.com/office/drawing/2014/main" id="{97A291D6-CFA0-CF6A-A9AB-FC914B888601}"/>
                </a:ext>
              </a:extLst>
            </p:cNvPr>
            <p:cNvSpPr txBox="1">
              <a:spLocks/>
            </p:cNvSpPr>
            <p:nvPr/>
          </p:nvSpPr>
          <p:spPr>
            <a:xfrm>
              <a:off x="6356310" y="4914173"/>
              <a:ext cx="1422700" cy="1927410"/>
            </a:xfrm>
            <a:prstGeom prst="rect">
              <a:avLst/>
            </a:prstGeom>
          </p:spPr>
          <p:txBody>
            <a:bodyPr vert="horz" lIns="91440" tIns="45720" rIns="91440" bIns="45720" numCol="1" rtlCol="0" anchor="ctr">
              <a:normAutofit fontScale="7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-&gt;</a:t>
              </a:r>
            </a:p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Adicione caminho </a:t>
              </a:r>
              <a:r>
                <a:rPr lang="pt-BR" sz="2400" dirty="0" err="1">
                  <a:solidFill>
                    <a:srgbClr val="000000"/>
                  </a:solidFill>
                  <a:latin typeface="Montserrat" panose="00000500000000000000" pitchFamily="2" charset="0"/>
                </a:rPr>
                <a:t>python</a:t>
              </a: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 Scripts</a:t>
              </a:r>
            </a:p>
            <a:p>
              <a:pPr algn="ctr" fontAlgn="base">
                <a:lnSpc>
                  <a:spcPct val="150000"/>
                </a:lnSpc>
              </a:pPr>
              <a:endParaRPr lang="pt-BR" sz="2400" dirty="0">
                <a:solidFill>
                  <a:srgbClr val="000000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6" name="Título 1">
              <a:extLst>
                <a:ext uri="{FF2B5EF4-FFF2-40B4-BE49-F238E27FC236}">
                  <a16:creationId xmlns:a16="http://schemas.microsoft.com/office/drawing/2014/main" id="{7341FB99-6A55-16A6-901A-CAAE00D173AF}"/>
                </a:ext>
              </a:extLst>
            </p:cNvPr>
            <p:cNvSpPr txBox="1">
              <a:spLocks/>
            </p:cNvSpPr>
            <p:nvPr/>
          </p:nvSpPr>
          <p:spPr>
            <a:xfrm>
              <a:off x="10120957" y="4866093"/>
              <a:ext cx="1528131" cy="1927410"/>
            </a:xfrm>
            <a:prstGeom prst="rect">
              <a:avLst/>
            </a:prstGeom>
          </p:spPr>
          <p:txBody>
            <a:bodyPr vert="horz" lIns="91440" tIns="45720" rIns="91440" bIns="45720" numCol="1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fontAlgn="base">
                <a:lnSpc>
                  <a:spcPct val="150000"/>
                </a:lnSpc>
              </a:pP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Faça o teste no Terminal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5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11C00A89-7C4B-C2AD-1643-11E1D0B6148E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Notes">
            <a:extLst>
              <a:ext uri="{FF2B5EF4-FFF2-40B4-BE49-F238E27FC236}">
                <a16:creationId xmlns:a16="http://schemas.microsoft.com/office/drawing/2014/main" id="{3A670BB9-C2A1-AD45-5CAD-36BD4DB694FE}"/>
              </a:ext>
            </a:extLst>
          </p:cNvPr>
          <p:cNvSpPr txBox="1"/>
          <p:nvPr/>
        </p:nvSpPr>
        <p:spPr>
          <a:xfrm>
            <a:off x="9712669" y="2365648"/>
            <a:ext cx="1187404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chemeClr val="bg1"/>
                </a:solidFill>
                <a:latin typeface="Montserrat" panose="00000500000000000000" pitchFamily="2" charset="0"/>
              </a:rPr>
              <a:t>VAGAS Empresa</a:t>
            </a:r>
            <a:endParaRPr sz="14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Gerenciador pacote PIP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301970A-7FFA-10F4-933C-B834DF40A44D}"/>
              </a:ext>
            </a:extLst>
          </p:cNvPr>
          <p:cNvSpPr txBox="1">
            <a:spLocks/>
          </p:cNvSpPr>
          <p:nvPr/>
        </p:nvSpPr>
        <p:spPr>
          <a:xfrm>
            <a:off x="648196" y="954505"/>
            <a:ext cx="7210914" cy="494899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pip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é um sistema de gerenciamento de pacotes padrão usado para instalar e gerenciar pacotes de software escritos em Python. (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libs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Muitos pacotes podem ser encontrados na fonte padrão para pacotes e suas dependências - Python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Package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Index. </a:t>
            </a: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A maioria das distribuições do Python vem com 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pip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pré-instalado.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95AEF-3548-E236-1760-754D264B7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165" y="1137948"/>
            <a:ext cx="4048922" cy="245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5DF17-1F8F-A404-D3D6-C37EF015F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11C00A89-7C4B-C2AD-1643-11E1D0B6148E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Notes">
            <a:extLst>
              <a:ext uri="{FF2B5EF4-FFF2-40B4-BE49-F238E27FC236}">
                <a16:creationId xmlns:a16="http://schemas.microsoft.com/office/drawing/2014/main" id="{1A85B56F-66AC-844E-D406-068F689DA66A}"/>
              </a:ext>
            </a:extLst>
          </p:cNvPr>
          <p:cNvSpPr txBox="1"/>
          <p:nvPr/>
        </p:nvSpPr>
        <p:spPr>
          <a:xfrm>
            <a:off x="8023130" y="2359038"/>
            <a:ext cx="1030169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/>
              </a:rPr>
              <a:t>Quant. Turmas</a:t>
            </a:r>
            <a:endParaRPr sz="1400" b="1">
              <a:solidFill>
                <a:srgbClr val="FEFCFF"/>
              </a:solidFill>
              <a:latin typeface="Montserrat"/>
            </a:endParaRPr>
          </a:p>
        </p:txBody>
      </p:sp>
      <p:sp>
        <p:nvSpPr>
          <p:cNvPr id="14" name="Notes">
            <a:extLst>
              <a:ext uri="{FF2B5EF4-FFF2-40B4-BE49-F238E27FC236}">
                <a16:creationId xmlns:a16="http://schemas.microsoft.com/office/drawing/2014/main" id="{1D7AF53E-F94A-7ECA-CD94-2406A59A2770}"/>
              </a:ext>
            </a:extLst>
          </p:cNvPr>
          <p:cNvSpPr txBox="1"/>
          <p:nvPr/>
        </p:nvSpPr>
        <p:spPr>
          <a:xfrm>
            <a:off x="8823633" y="2370055"/>
            <a:ext cx="1197098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 algn="ctr"/>
            <a:r>
              <a:rPr lang="pt-BR" sz="1400" b="1">
                <a:solidFill>
                  <a:srgbClr val="FEFCFF"/>
                </a:solidFill>
                <a:latin typeface="Montserrat" panose="00000500000000000000" pitchFamily="2" charset="0"/>
              </a:rPr>
              <a:t>Total de Alunos</a:t>
            </a:r>
            <a:endParaRPr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32AA130-7682-0BB5-65A9-4C90BE651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B53E087-BB9A-5DD2-5278-708E5CFC9E4F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Virtual 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environment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 (</a:t>
            </a:r>
            <a:r>
              <a:rPr lang="pt-BR" sz="2800" b="1" spc="300" dirty="0" err="1">
                <a:solidFill>
                  <a:schemeClr val="bg2">
                    <a:lumMod val="10000"/>
                  </a:schemeClr>
                </a:solidFill>
                <a:latin typeface="Montserrat"/>
              </a:rPr>
              <a:t>venv</a:t>
            </a:r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)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4B0ACAE1-D894-39B4-1C7F-47DBE4C688B5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811BE6DF-30D8-FB8F-3854-F0EB2FBE4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301970A-7FFA-10F4-933C-B834DF40A44D}"/>
              </a:ext>
            </a:extLst>
          </p:cNvPr>
          <p:cNvSpPr txBox="1">
            <a:spLocks/>
          </p:cNvSpPr>
          <p:nvPr/>
        </p:nvSpPr>
        <p:spPr>
          <a:xfrm>
            <a:off x="648195" y="954505"/>
            <a:ext cx="11168059" cy="403538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Imagine a seguinte situação: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Vc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 tem só 1 computador, </a:t>
            </a:r>
            <a:b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contendo vários projetos diferentes;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Cada um desses projetos possuem bibliotecas, (pacotes) instalados pelo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pip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. </a:t>
            </a:r>
            <a:b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</a:b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Problema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tem projetos que não precisam de certas bibliotecas.</a:t>
            </a:r>
          </a:p>
          <a:p>
            <a:pPr fontAlgn="base">
              <a:lnSpc>
                <a:spcPct val="150000"/>
              </a:lnSpc>
            </a:pPr>
            <a:endParaRPr lang="pt-BR" sz="2400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pt-BR" sz="2400" b="1" dirty="0">
                <a:solidFill>
                  <a:srgbClr val="000000"/>
                </a:solidFill>
                <a:latin typeface="Montserrat" panose="00000500000000000000" pitchFamily="2" charset="0"/>
              </a:rPr>
              <a:t>Solução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: separar o ambiente virtual (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venv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) pra cada projeto.</a:t>
            </a: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26BA9F83-3DFE-75EA-885A-ACFB6A489DC4}"/>
              </a:ext>
            </a:extLst>
          </p:cNvPr>
          <p:cNvGrpSpPr/>
          <p:nvPr/>
        </p:nvGrpSpPr>
        <p:grpSpPr>
          <a:xfrm>
            <a:off x="5153151" y="424378"/>
            <a:ext cx="6308987" cy="2279465"/>
            <a:chOff x="5153151" y="424378"/>
            <a:chExt cx="6308987" cy="2279465"/>
          </a:xfrm>
        </p:grpSpPr>
        <p:pic>
          <p:nvPicPr>
            <p:cNvPr id="3074" name="Picture 2" descr="Computer Icon Sticker">
              <a:extLst>
                <a:ext uri="{FF2B5EF4-FFF2-40B4-BE49-F238E27FC236}">
                  <a16:creationId xmlns:a16="http://schemas.microsoft.com/office/drawing/2014/main" id="{59B28339-28C1-AA34-D294-89C0BD253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151" y="954504"/>
              <a:ext cx="1247065" cy="124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1122FA15-5428-4DD0-442C-741BDD71274B}"/>
                </a:ext>
              </a:extLst>
            </p:cNvPr>
            <p:cNvGrpSpPr/>
            <p:nvPr/>
          </p:nvGrpSpPr>
          <p:grpSpPr>
            <a:xfrm>
              <a:off x="6968358" y="678216"/>
              <a:ext cx="4493780" cy="2025627"/>
              <a:chOff x="7050025" y="244390"/>
              <a:chExt cx="4493780" cy="2025627"/>
            </a:xfrm>
          </p:grpSpPr>
          <p:pic>
            <p:nvPicPr>
              <p:cNvPr id="21" name="Picture 4" descr="3,600+ Old Pc Icon Stock Illustrations, Royalty-Free Vector ...">
                <a:extLst>
                  <a:ext uri="{FF2B5EF4-FFF2-40B4-BE49-F238E27FC236}">
                    <a16:creationId xmlns:a16="http://schemas.microsoft.com/office/drawing/2014/main" id="{04716670-7B01-CDA4-639A-DA8D4DF1F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211" t="42003" r="5703" b="38011"/>
              <a:stretch/>
            </p:blipFill>
            <p:spPr bwMode="auto">
              <a:xfrm>
                <a:off x="7050025" y="244390"/>
                <a:ext cx="4493780" cy="2025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Agrupar 6">
                <a:extLst>
                  <a:ext uri="{FF2B5EF4-FFF2-40B4-BE49-F238E27FC236}">
                    <a16:creationId xmlns:a16="http://schemas.microsoft.com/office/drawing/2014/main" id="{CECBD087-59A5-07D5-3226-21023B020AC0}"/>
                  </a:ext>
                </a:extLst>
              </p:cNvPr>
              <p:cNvGrpSpPr/>
              <p:nvPr/>
            </p:nvGrpSpPr>
            <p:grpSpPr>
              <a:xfrm>
                <a:off x="7343756" y="791449"/>
                <a:ext cx="864132" cy="1078287"/>
                <a:chOff x="7158998" y="1043286"/>
                <a:chExt cx="864132" cy="1078287"/>
              </a:xfrm>
            </p:grpSpPr>
            <p:pic>
              <p:nvPicPr>
                <p:cNvPr id="2" name="Picture 4" descr="3,600+ Old Pc Icon Stock Illustrations, Royalty-Free Vector ...">
                  <a:extLst>
                    <a:ext uri="{FF2B5EF4-FFF2-40B4-BE49-F238E27FC236}">
                      <a16:creationId xmlns:a16="http://schemas.microsoft.com/office/drawing/2014/main" id="{B4AE11C6-34A2-C37D-1620-AC5680752E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620" t="8104" r="47647" b="63523"/>
                <a:stretch/>
              </p:blipFill>
              <p:spPr bwMode="auto">
                <a:xfrm>
                  <a:off x="7158998" y="1043286"/>
                  <a:ext cx="800503" cy="1078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ítulo 1">
                  <a:extLst>
                    <a:ext uri="{FF2B5EF4-FFF2-40B4-BE49-F238E27FC236}">
                      <a16:creationId xmlns:a16="http://schemas.microsoft.com/office/drawing/2014/main" id="{4EC1F926-B724-C071-F55A-707286F8AB9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10235" y="1157588"/>
                  <a:ext cx="712895" cy="753426"/>
                </a:xfrm>
                <a:prstGeom prst="rect">
                  <a:avLst/>
                </a:prstGeom>
              </p:spPr>
              <p:txBody>
                <a:bodyPr vert="horz" lIns="91440" tIns="45720" rIns="91440" bIns="45720" numCol="1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fontAlgn="base">
                    <a:lnSpc>
                      <a:spcPct val="150000"/>
                    </a:lnSpc>
                  </a:pPr>
                  <a:r>
                    <a:rPr lang="pt-BR" sz="2400" dirty="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.</a:t>
                  </a:r>
                  <a:r>
                    <a:rPr lang="pt-BR" sz="2400" dirty="0" err="1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py</a:t>
                  </a:r>
                  <a:endParaRPr lang="pt-BR" sz="2400" dirty="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407BBB7F-B45A-682D-25CD-3612E0CE9317}"/>
                  </a:ext>
                </a:extLst>
              </p:cNvPr>
              <p:cNvGrpSpPr/>
              <p:nvPr/>
            </p:nvGrpSpPr>
            <p:grpSpPr>
              <a:xfrm>
                <a:off x="8475927" y="791449"/>
                <a:ext cx="864132" cy="1078287"/>
                <a:chOff x="7158998" y="1043286"/>
                <a:chExt cx="864132" cy="1078287"/>
              </a:xfrm>
            </p:grpSpPr>
            <p:pic>
              <p:nvPicPr>
                <p:cNvPr id="16" name="Picture 4" descr="3,600+ Old Pc Icon Stock Illustrations, Royalty-Free Vector ...">
                  <a:extLst>
                    <a:ext uri="{FF2B5EF4-FFF2-40B4-BE49-F238E27FC236}">
                      <a16:creationId xmlns:a16="http://schemas.microsoft.com/office/drawing/2014/main" id="{D65C83F4-4787-632A-F3D2-AB6E332EA7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620" t="8104" r="47647" b="63523"/>
                <a:stretch/>
              </p:blipFill>
              <p:spPr bwMode="auto">
                <a:xfrm>
                  <a:off x="7158998" y="1043286"/>
                  <a:ext cx="800503" cy="1078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Título 1">
                  <a:extLst>
                    <a:ext uri="{FF2B5EF4-FFF2-40B4-BE49-F238E27FC236}">
                      <a16:creationId xmlns:a16="http://schemas.microsoft.com/office/drawing/2014/main" id="{704C9B84-B20C-B30E-549F-CD923F8B45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10235" y="1157588"/>
                  <a:ext cx="712895" cy="753426"/>
                </a:xfrm>
                <a:prstGeom prst="rect">
                  <a:avLst/>
                </a:prstGeom>
              </p:spPr>
              <p:txBody>
                <a:bodyPr vert="horz" lIns="91440" tIns="45720" rIns="91440" bIns="45720" numCol="1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fontAlgn="base">
                    <a:lnSpc>
                      <a:spcPct val="150000"/>
                    </a:lnSpc>
                  </a:pPr>
                  <a:r>
                    <a:rPr lang="pt-BR" sz="2400" dirty="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.</a:t>
                  </a:r>
                  <a:r>
                    <a:rPr lang="pt-BR" sz="2400" dirty="0" err="1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py</a:t>
                  </a:r>
                  <a:endParaRPr lang="pt-BR" sz="2400" dirty="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18" name="Agrupar 17">
                <a:extLst>
                  <a:ext uri="{FF2B5EF4-FFF2-40B4-BE49-F238E27FC236}">
                    <a16:creationId xmlns:a16="http://schemas.microsoft.com/office/drawing/2014/main" id="{41B9A56A-7C45-877C-2CB8-EA7FB33B5E21}"/>
                  </a:ext>
                </a:extLst>
              </p:cNvPr>
              <p:cNvGrpSpPr/>
              <p:nvPr/>
            </p:nvGrpSpPr>
            <p:grpSpPr>
              <a:xfrm>
                <a:off x="9506096" y="791449"/>
                <a:ext cx="864132" cy="1078287"/>
                <a:chOff x="7158998" y="1043286"/>
                <a:chExt cx="864132" cy="1078287"/>
              </a:xfrm>
            </p:grpSpPr>
            <p:pic>
              <p:nvPicPr>
                <p:cNvPr id="19" name="Picture 4" descr="3,600+ Old Pc Icon Stock Illustrations, Royalty-Free Vector ...">
                  <a:extLst>
                    <a:ext uri="{FF2B5EF4-FFF2-40B4-BE49-F238E27FC236}">
                      <a16:creationId xmlns:a16="http://schemas.microsoft.com/office/drawing/2014/main" id="{952DF7C7-B313-850E-1872-28B64FFD68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620" t="8104" r="47647" b="63523"/>
                <a:stretch/>
              </p:blipFill>
              <p:spPr bwMode="auto">
                <a:xfrm>
                  <a:off x="7158998" y="1043286"/>
                  <a:ext cx="800503" cy="10782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ítulo 1">
                  <a:extLst>
                    <a:ext uri="{FF2B5EF4-FFF2-40B4-BE49-F238E27FC236}">
                      <a16:creationId xmlns:a16="http://schemas.microsoft.com/office/drawing/2014/main" id="{FE5E9C1E-84D1-4B94-45ED-33393B02E5B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10235" y="1157588"/>
                  <a:ext cx="712895" cy="753426"/>
                </a:xfrm>
                <a:prstGeom prst="rect">
                  <a:avLst/>
                </a:prstGeom>
              </p:spPr>
              <p:txBody>
                <a:bodyPr vert="horz" lIns="91440" tIns="45720" rIns="91440" bIns="45720" numCol="1" rtlCol="0" anchor="ctr"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fontAlgn="base">
                    <a:lnSpc>
                      <a:spcPct val="150000"/>
                    </a:lnSpc>
                  </a:pPr>
                  <a:r>
                    <a:rPr lang="pt-BR" sz="2400" dirty="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.</a:t>
                  </a:r>
                  <a:r>
                    <a:rPr lang="pt-BR" sz="2400" dirty="0" err="1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py</a:t>
                  </a:r>
                  <a:endParaRPr lang="pt-BR" sz="2400" dirty="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</p:grpSp>
        <p:sp>
          <p:nvSpPr>
            <p:cNvPr id="33" name="Título 1">
              <a:extLst>
                <a:ext uri="{FF2B5EF4-FFF2-40B4-BE49-F238E27FC236}">
                  <a16:creationId xmlns:a16="http://schemas.microsoft.com/office/drawing/2014/main" id="{D6E66D5A-6863-0ED9-C8F1-14EFCB1BE37D}"/>
                </a:ext>
              </a:extLst>
            </p:cNvPr>
            <p:cNvSpPr txBox="1">
              <a:spLocks/>
            </p:cNvSpPr>
            <p:nvPr/>
          </p:nvSpPr>
          <p:spPr>
            <a:xfrm>
              <a:off x="6969270" y="424378"/>
              <a:ext cx="1156951" cy="572032"/>
            </a:xfrm>
            <a:prstGeom prst="rect">
              <a:avLst/>
            </a:prstGeom>
          </p:spPr>
          <p:txBody>
            <a:bodyPr vert="horz" lIns="91440" tIns="45720" rIns="91440" bIns="45720" numCol="1" rtlCol="0" anchor="ctr">
              <a:normAutofit fontScale="70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>
                <a:lnSpc>
                  <a:spcPct val="150000"/>
                </a:lnSpc>
              </a:pPr>
              <a:r>
                <a:rPr lang="pt-BR" sz="2400" dirty="0" err="1">
                  <a:solidFill>
                    <a:srgbClr val="000000"/>
                  </a:solidFill>
                  <a:latin typeface="Montserrat" panose="00000500000000000000" pitchFamily="2" charset="0"/>
                </a:rPr>
                <a:t>Pip</a:t>
              </a:r>
              <a:r>
                <a:rPr lang="pt-BR" sz="2400" dirty="0">
                  <a:solidFill>
                    <a:srgbClr val="000000"/>
                  </a:solidFill>
                  <a:latin typeface="Montserrat" panose="00000500000000000000" pitchFamily="2" charset="0"/>
                </a:rPr>
                <a:t> + </a:t>
              </a:r>
              <a:r>
                <a:rPr lang="pt-BR" sz="2400" dirty="0" err="1">
                  <a:solidFill>
                    <a:srgbClr val="000000"/>
                  </a:solidFill>
                  <a:latin typeface="Montserrat" panose="00000500000000000000" pitchFamily="2" charset="0"/>
                </a:rPr>
                <a:t>libs</a:t>
              </a:r>
              <a:endParaRPr lang="pt-BR" sz="2400" dirty="0">
                <a:solidFill>
                  <a:srgbClr val="000000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71985969-144E-4048-19E6-6EF423DE7DBE}"/>
              </a:ext>
            </a:extLst>
          </p:cNvPr>
          <p:cNvGrpSpPr/>
          <p:nvPr/>
        </p:nvGrpSpPr>
        <p:grpSpPr>
          <a:xfrm>
            <a:off x="3825157" y="4716476"/>
            <a:ext cx="7991097" cy="1882094"/>
            <a:chOff x="3910285" y="4259913"/>
            <a:chExt cx="7991097" cy="1882094"/>
          </a:xfrm>
        </p:grpSpPr>
        <p:pic>
          <p:nvPicPr>
            <p:cNvPr id="30" name="Picture 2" descr="Computer Icon Sticker">
              <a:extLst>
                <a:ext uri="{FF2B5EF4-FFF2-40B4-BE49-F238E27FC236}">
                  <a16:creationId xmlns:a16="http://schemas.microsoft.com/office/drawing/2014/main" id="{521824F2-99FF-5F65-E38C-A3DFDC60B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285" y="4670139"/>
              <a:ext cx="1247065" cy="1247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8D7E5258-4012-8F7F-A0A6-D8F064A5CF11}"/>
                </a:ext>
              </a:extLst>
            </p:cNvPr>
            <p:cNvGrpSpPr/>
            <p:nvPr/>
          </p:nvGrpSpPr>
          <p:grpSpPr>
            <a:xfrm>
              <a:off x="9971088" y="4259913"/>
              <a:ext cx="1930294" cy="1882094"/>
              <a:chOff x="9971088" y="4259913"/>
              <a:chExt cx="1930294" cy="1882094"/>
            </a:xfrm>
          </p:grpSpPr>
          <p:pic>
            <p:nvPicPr>
              <p:cNvPr id="3076" name="Picture 4" descr="3,600+ Old Pc Icon Stock Illustrations, Royalty-Free Vector ...">
                <a:extLst>
                  <a:ext uri="{FF2B5EF4-FFF2-40B4-BE49-F238E27FC236}">
                    <a16:creationId xmlns:a16="http://schemas.microsoft.com/office/drawing/2014/main" id="{5D8CC6B2-BE26-5392-94F2-64A0E3B2FD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27" t="43114" r="24095" b="37782"/>
              <a:stretch/>
            </p:blipFill>
            <p:spPr bwMode="auto">
              <a:xfrm>
                <a:off x="10004215" y="4644415"/>
                <a:ext cx="1897167" cy="1497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3,600+ Old Pc Icon Stock Illustrations, Royalty-Free Vector ...">
                <a:extLst>
                  <a:ext uri="{FF2B5EF4-FFF2-40B4-BE49-F238E27FC236}">
                    <a16:creationId xmlns:a16="http://schemas.microsoft.com/office/drawing/2014/main" id="{CFE37251-4C93-B8C2-91B2-9C1BEC80B8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20" t="11113" r="47647" b="66555"/>
              <a:stretch/>
            </p:blipFill>
            <p:spPr bwMode="auto">
              <a:xfrm>
                <a:off x="10398327" y="4968759"/>
                <a:ext cx="800503" cy="848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ítulo 1">
                <a:extLst>
                  <a:ext uri="{FF2B5EF4-FFF2-40B4-BE49-F238E27FC236}">
                    <a16:creationId xmlns:a16="http://schemas.microsoft.com/office/drawing/2014/main" id="{31BE4821-E663-7D7D-CA2E-35A0161DFE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49564" y="4968760"/>
                <a:ext cx="712895" cy="753426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base">
                  <a:lnSpc>
                    <a:spcPct val="150000"/>
                  </a:lnSpc>
                </a:pPr>
                <a:r>
                  <a:rPr lang="pt-BR" sz="2400" dirty="0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.</a:t>
                </a:r>
                <a:r>
                  <a:rPr lang="pt-BR" sz="2400" dirty="0" err="1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py</a:t>
                </a:r>
                <a:endParaRPr lang="pt-BR" sz="2400" dirty="0">
                  <a:solidFill>
                    <a:srgbClr val="000000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2" name="Título 1">
                <a:extLst>
                  <a:ext uri="{FF2B5EF4-FFF2-40B4-BE49-F238E27FC236}">
                    <a16:creationId xmlns:a16="http://schemas.microsoft.com/office/drawing/2014/main" id="{96A0DBCF-8C19-61B7-4507-E1CE7AD917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1088" y="4259913"/>
                <a:ext cx="1156951" cy="572032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ctr">
                <a:normAutofit fontScale="70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base">
                  <a:lnSpc>
                    <a:spcPct val="150000"/>
                  </a:lnSpc>
                </a:pPr>
                <a:r>
                  <a:rPr lang="pt-BR" sz="2400" dirty="0" err="1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Pip</a:t>
                </a:r>
                <a:r>
                  <a:rPr lang="pt-BR" sz="2400" dirty="0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 + </a:t>
                </a:r>
                <a:r>
                  <a:rPr lang="pt-BR" sz="2400" dirty="0" err="1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libs</a:t>
                </a:r>
                <a:endParaRPr lang="pt-BR" sz="2400" dirty="0">
                  <a:solidFill>
                    <a:srgbClr val="000000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9A4C92AE-36E7-DBB4-5632-098E12FC2D62}"/>
                </a:ext>
              </a:extLst>
            </p:cNvPr>
            <p:cNvGrpSpPr/>
            <p:nvPr/>
          </p:nvGrpSpPr>
          <p:grpSpPr>
            <a:xfrm>
              <a:off x="7936797" y="4259913"/>
              <a:ext cx="1930294" cy="1882094"/>
              <a:chOff x="9971088" y="4259913"/>
              <a:chExt cx="1930294" cy="1882094"/>
            </a:xfrm>
          </p:grpSpPr>
          <p:pic>
            <p:nvPicPr>
              <p:cNvPr id="36" name="Picture 4" descr="3,600+ Old Pc Icon Stock Illustrations, Royalty-Free Vector ...">
                <a:extLst>
                  <a:ext uri="{FF2B5EF4-FFF2-40B4-BE49-F238E27FC236}">
                    <a16:creationId xmlns:a16="http://schemas.microsoft.com/office/drawing/2014/main" id="{281EEB50-C563-6D2E-5394-ED0FE77610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27" t="43114" r="24095" b="37782"/>
              <a:stretch/>
            </p:blipFill>
            <p:spPr bwMode="auto">
              <a:xfrm>
                <a:off x="10004215" y="4644415"/>
                <a:ext cx="1897167" cy="1497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3,600+ Old Pc Icon Stock Illustrations, Royalty-Free Vector ...">
                <a:extLst>
                  <a:ext uri="{FF2B5EF4-FFF2-40B4-BE49-F238E27FC236}">
                    <a16:creationId xmlns:a16="http://schemas.microsoft.com/office/drawing/2014/main" id="{29B89EFF-B906-DDC2-92B7-3FD490118F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20" t="11113" r="47647" b="66555"/>
              <a:stretch/>
            </p:blipFill>
            <p:spPr bwMode="auto">
              <a:xfrm>
                <a:off x="10398327" y="4968759"/>
                <a:ext cx="800503" cy="848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ítulo 1">
                <a:extLst>
                  <a:ext uri="{FF2B5EF4-FFF2-40B4-BE49-F238E27FC236}">
                    <a16:creationId xmlns:a16="http://schemas.microsoft.com/office/drawing/2014/main" id="{4F472DDF-8239-98C5-04E9-CE65A2AA2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49564" y="4968760"/>
                <a:ext cx="712895" cy="753426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base">
                  <a:lnSpc>
                    <a:spcPct val="150000"/>
                  </a:lnSpc>
                </a:pPr>
                <a:r>
                  <a:rPr lang="pt-BR" sz="2400" dirty="0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.</a:t>
                </a:r>
                <a:r>
                  <a:rPr lang="pt-BR" sz="2400" dirty="0" err="1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py</a:t>
                </a:r>
                <a:endParaRPr lang="pt-BR" sz="2400" dirty="0">
                  <a:solidFill>
                    <a:srgbClr val="000000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9" name="Título 1">
                <a:extLst>
                  <a:ext uri="{FF2B5EF4-FFF2-40B4-BE49-F238E27FC236}">
                    <a16:creationId xmlns:a16="http://schemas.microsoft.com/office/drawing/2014/main" id="{52C2DDB1-C98A-B5B4-6999-2D5F9AC6CD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1088" y="4259913"/>
                <a:ext cx="1156951" cy="572032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ctr">
                <a:normAutofit fontScale="70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base">
                  <a:lnSpc>
                    <a:spcPct val="150000"/>
                  </a:lnSpc>
                </a:pPr>
                <a:r>
                  <a:rPr lang="pt-BR" sz="2400" dirty="0" err="1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Pip</a:t>
                </a:r>
                <a:r>
                  <a:rPr lang="pt-BR" sz="2400" dirty="0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 + </a:t>
                </a:r>
                <a:r>
                  <a:rPr lang="pt-BR" sz="2400" dirty="0" err="1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libs</a:t>
                </a:r>
                <a:endParaRPr lang="pt-BR" sz="2400" dirty="0">
                  <a:solidFill>
                    <a:srgbClr val="000000"/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0FA5A2A9-3C75-CD6E-B65B-1467616578AD}"/>
                </a:ext>
              </a:extLst>
            </p:cNvPr>
            <p:cNvGrpSpPr/>
            <p:nvPr/>
          </p:nvGrpSpPr>
          <p:grpSpPr>
            <a:xfrm>
              <a:off x="6029207" y="4259913"/>
              <a:ext cx="1930294" cy="1882094"/>
              <a:chOff x="9971088" y="4259913"/>
              <a:chExt cx="1930294" cy="1882094"/>
            </a:xfrm>
          </p:grpSpPr>
          <p:pic>
            <p:nvPicPr>
              <p:cNvPr id="41" name="Picture 4" descr="3,600+ Old Pc Icon Stock Illustrations, Royalty-Free Vector ...">
                <a:extLst>
                  <a:ext uri="{FF2B5EF4-FFF2-40B4-BE49-F238E27FC236}">
                    <a16:creationId xmlns:a16="http://schemas.microsoft.com/office/drawing/2014/main" id="{2795CA1F-42BB-C4FB-30C4-5832A64CA8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27" t="43114" r="24095" b="37782"/>
              <a:stretch/>
            </p:blipFill>
            <p:spPr bwMode="auto">
              <a:xfrm>
                <a:off x="10004215" y="4644415"/>
                <a:ext cx="1897167" cy="1497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" descr="3,600+ Old Pc Icon Stock Illustrations, Royalty-Free Vector ...">
                <a:extLst>
                  <a:ext uri="{FF2B5EF4-FFF2-40B4-BE49-F238E27FC236}">
                    <a16:creationId xmlns:a16="http://schemas.microsoft.com/office/drawing/2014/main" id="{388C56A1-6964-6199-5318-A8B4458C91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20" t="11113" r="47647" b="66555"/>
              <a:stretch/>
            </p:blipFill>
            <p:spPr bwMode="auto">
              <a:xfrm>
                <a:off x="10398327" y="4968759"/>
                <a:ext cx="800503" cy="8487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ítulo 1">
                <a:extLst>
                  <a:ext uri="{FF2B5EF4-FFF2-40B4-BE49-F238E27FC236}">
                    <a16:creationId xmlns:a16="http://schemas.microsoft.com/office/drawing/2014/main" id="{B40F8B29-1098-BF85-67D5-5F2595F9F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49564" y="4968760"/>
                <a:ext cx="712895" cy="753426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base">
                  <a:lnSpc>
                    <a:spcPct val="150000"/>
                  </a:lnSpc>
                </a:pPr>
                <a:r>
                  <a:rPr lang="pt-BR" sz="2400" dirty="0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.</a:t>
                </a:r>
                <a:r>
                  <a:rPr lang="pt-BR" sz="2400" dirty="0" err="1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py</a:t>
                </a:r>
                <a:endParaRPr lang="pt-BR" sz="2400" dirty="0">
                  <a:solidFill>
                    <a:srgbClr val="000000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4" name="Título 1">
                <a:extLst>
                  <a:ext uri="{FF2B5EF4-FFF2-40B4-BE49-F238E27FC236}">
                    <a16:creationId xmlns:a16="http://schemas.microsoft.com/office/drawing/2014/main" id="{543A6DEF-2417-B75F-AE67-561139EF12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1088" y="4259913"/>
                <a:ext cx="1156951" cy="572032"/>
              </a:xfrm>
              <a:prstGeom prst="rect">
                <a:avLst/>
              </a:prstGeom>
            </p:spPr>
            <p:txBody>
              <a:bodyPr vert="horz" lIns="91440" tIns="45720" rIns="91440" bIns="45720" numCol="1" rtlCol="0" anchor="ctr">
                <a:normAutofit fontScale="70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fontAlgn="base">
                  <a:lnSpc>
                    <a:spcPct val="150000"/>
                  </a:lnSpc>
                </a:pPr>
                <a:r>
                  <a:rPr lang="pt-BR" sz="2400" dirty="0" err="1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Pip</a:t>
                </a:r>
                <a:r>
                  <a:rPr lang="pt-BR" sz="2400" dirty="0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 + </a:t>
                </a:r>
                <a:r>
                  <a:rPr lang="pt-BR" sz="2400" dirty="0" err="1">
                    <a:solidFill>
                      <a:srgbClr val="000000"/>
                    </a:solidFill>
                    <a:latin typeface="Montserrat" panose="00000500000000000000" pitchFamily="2" charset="0"/>
                  </a:rPr>
                  <a:t>libs</a:t>
                </a:r>
                <a:endParaRPr lang="pt-BR" sz="2400" dirty="0">
                  <a:solidFill>
                    <a:srgbClr val="000000"/>
                  </a:solidFill>
                  <a:latin typeface="Montserrat" panose="00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390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A137A5A94B97438161590B14E80E6E" ma:contentTypeVersion="14" ma:contentTypeDescription="Crie um novo documento." ma:contentTypeScope="" ma:versionID="28cc86a665530968eda26906d495fe67">
  <xsd:schema xmlns:xsd="http://www.w3.org/2001/XMLSchema" xmlns:xs="http://www.w3.org/2001/XMLSchema" xmlns:p="http://schemas.microsoft.com/office/2006/metadata/properties" xmlns:ns2="eefd0f40-69fa-47e1-b006-9527afd7acc5" xmlns:ns3="32b29270-945f-497b-a519-97dfc2020bce" targetNamespace="http://schemas.microsoft.com/office/2006/metadata/properties" ma:root="true" ma:fieldsID="c9ef9e51c7cba333c916cd85c2058208" ns2:_="" ns3:_="">
    <xsd:import namespace="eefd0f40-69fa-47e1-b006-9527afd7acc5"/>
    <xsd:import namespace="32b29270-945f-497b-a519-97dfc2020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d0f40-69fa-47e1-b006-9527afd7ac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29270-945f-497b-a519-97dfc2020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fd0f40-69fa-47e1-b006-9527afd7acc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546BEBA-1327-4ABB-A430-FB91BD47F7C4}">
  <ds:schemaRefs>
    <ds:schemaRef ds:uri="32b29270-945f-497b-a519-97dfc2020bce"/>
    <ds:schemaRef ds:uri="eefd0f40-69fa-47e1-b006-9527afd7a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3EC452-5DD7-4E00-B1B3-1BE808B23149}">
  <ds:schemaRefs>
    <ds:schemaRef ds:uri="eefd0f40-69fa-47e1-b006-9527afd7acc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7794</TotalTime>
  <Words>634</Words>
  <Application>Microsoft Office PowerPoint</Application>
  <PresentationFormat>Widescreen</PresentationFormat>
  <Paragraphs>123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Montserrat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lastModifiedBy>Jonatas Lopes</cp:lastModifiedBy>
  <cp:revision>38</cp:revision>
  <dcterms:created xsi:type="dcterms:W3CDTF">2024-12-02T21:15:35Z</dcterms:created>
  <dcterms:modified xsi:type="dcterms:W3CDTF">2025-04-15T16:17:50Z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0x01010073A137A5A94B97438161590B14E80E6E</vt:lpwstr>
  </property>
  <property fmtid="{D5CDD505-2E9C-101B-9397-08002B2CF9AE}" pid="3" name="MediaServiceImageTags">
    <vt:lpwstr/>
  </property>
</Properties>
</file>